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9" r:id="rId2"/>
    <p:sldId id="258" r:id="rId3"/>
    <p:sldId id="311" r:id="rId4"/>
    <p:sldId id="320" r:id="rId5"/>
    <p:sldId id="310" r:id="rId6"/>
    <p:sldId id="312" r:id="rId7"/>
    <p:sldId id="313" r:id="rId8"/>
    <p:sldId id="345" r:id="rId9"/>
    <p:sldId id="344" r:id="rId10"/>
    <p:sldId id="319" r:id="rId11"/>
    <p:sldId id="341" r:id="rId12"/>
    <p:sldId id="328" r:id="rId13"/>
    <p:sldId id="342" r:id="rId14"/>
    <p:sldId id="316" r:id="rId15"/>
    <p:sldId id="322" r:id="rId16"/>
    <p:sldId id="347" r:id="rId17"/>
    <p:sldId id="348" r:id="rId18"/>
    <p:sldId id="343" r:id="rId19"/>
    <p:sldId id="349" r:id="rId20"/>
    <p:sldId id="355" r:id="rId21"/>
    <p:sldId id="356" r:id="rId22"/>
    <p:sldId id="346" r:id="rId23"/>
    <p:sldId id="351" r:id="rId24"/>
    <p:sldId id="360" r:id="rId25"/>
    <p:sldId id="361" r:id="rId26"/>
    <p:sldId id="357" r:id="rId27"/>
    <p:sldId id="358" r:id="rId28"/>
    <p:sldId id="352" r:id="rId29"/>
    <p:sldId id="353" r:id="rId30"/>
    <p:sldId id="359" r:id="rId31"/>
    <p:sldId id="339" r:id="rId32"/>
    <p:sldId id="350" r:id="rId33"/>
    <p:sldId id="260" r:id="rId3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81" d="100"/>
          <a:sy n="81" d="100"/>
        </p:scale>
        <p:origin x="156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24/01/2023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24/01/2023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3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3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9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383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79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7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88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95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13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044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2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433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34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13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99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0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655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962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129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03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01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64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936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547804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719167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5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8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4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60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2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6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7.png"/><Relationship Id="rId4" Type="http://schemas.openxmlformats.org/officeDocument/2006/relationships/image" Target="../media/image4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mjs.com/package/hooks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mui.com/material-ui/react-table/#custom-pagination-options" TargetMode="External"/><Relationship Id="rId7" Type="http://schemas.openxmlformats.org/officeDocument/2006/relationships/hyperlink" Target="https://www.npmjs.com/package/react-fetch-hook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ct-table-v7.tanstack.com/docs/api/useTable" TargetMode="External"/><Relationship Id="rId11" Type="http://schemas.openxmlformats.org/officeDocument/2006/relationships/hyperlink" Target="https://designcode.io/react-hooks-handbook-fetch-data-from-an-api" TargetMode="External"/><Relationship Id="rId5" Type="http://schemas.openxmlformats.org/officeDocument/2006/relationships/hyperlink" Target="https://react-spectrum.adobe.com/react-aria/useTable.html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www.tomray.dev/nestjs-docker-compose-postgres" TargetMode="External"/><Relationship Id="rId4" Type="http://schemas.openxmlformats.org/officeDocument/2006/relationships/hyperlink" Target="https://www.digitalocean.com/community/tutorials/how-to-display-data-from-the-digitalocean-api-with-react" TargetMode="External"/><Relationship Id="rId9" Type="http://schemas.openxmlformats.org/officeDocument/2006/relationships/hyperlink" Target="https://hardcoded.medium.com/docker-compose-with-react-node-and-postgresql-a-multi-container-application-with-docker-a11197802e33" TargetMode="External"/><Relationship Id="rId1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zack.noah/creating-a-geospatial-web-app-using-docker-django-and-postgis-975bc24e7a6b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s://www.positronx.io/how-to-use-fetch-api-to-get-data-in-react-with-rest-api/" TargetMode="External"/><Relationship Id="rId7" Type="http://schemas.openxmlformats.org/officeDocument/2006/relationships/hyperlink" Target="http://bboxfinder.com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xios-http.com/docs/intro" TargetMode="External"/><Relationship Id="rId11" Type="http://schemas.openxmlformats.org/officeDocument/2006/relationships/hyperlink" Target="https://medium.com/@manilwagle/geocoding-the-world-using-google-api-and-python-1f6b6fb6ca48" TargetMode="External"/><Relationship Id="rId5" Type="http://schemas.openxmlformats.org/officeDocument/2006/relationships/hyperlink" Target="https://www.copycat.dev/blog/react-fetch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realpython.com/location-based-app-with-geodjango-tutorial/" TargetMode="External"/><Relationship Id="rId4" Type="http://schemas.openxmlformats.org/officeDocument/2006/relationships/hyperlink" Target="https://blog.logrocket.com/modern-api-data-fetching-methods-react/" TargetMode="External"/><Relationship Id="rId9" Type="http://schemas.openxmlformats.org/officeDocument/2006/relationships/hyperlink" Target="https://gis-ops.com/flask-geo-api-tutorial-powerful-geospatial-flask-explained/" TargetMode="External"/><Relationship Id="rId1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313" y="0"/>
            <a:ext cx="10093113" cy="6934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405971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4110735"/>
            <a:ext cx="5143500" cy="404742"/>
          </a:xfrm>
        </p:spPr>
        <p:txBody>
          <a:bodyPr>
            <a:normAutofit fontScale="32500" lnSpcReduction="20000"/>
          </a:bodyPr>
          <a:lstStyle/>
          <a:p>
            <a:r>
              <a:rPr lang="pt-PT" sz="3100" dirty="0">
                <a:solidFill>
                  <a:schemeClr val="bg1"/>
                </a:solidFill>
                <a:latin typeface="Arial" charset="0"/>
                <a:cs typeface="Arial" charset="0"/>
              </a:rPr>
              <a:t>E</a:t>
            </a:r>
            <a:r>
              <a:rPr lang="pt-PT" dirty="0">
                <a:solidFill>
                  <a:schemeClr val="bg1"/>
                </a:solidFill>
                <a:latin typeface="Arial" charset="0"/>
                <a:cs typeface="Arial" charset="0"/>
              </a:rPr>
              <a:t>scrita de APIs, importação de dados e integração entre bases de dados e outros serviços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20749– Basílio Barbosa;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22340 – Tiago Soares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Orientador(es):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Ribeiro, Professor Doutor Luís Teófilo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cap="all" dirty="0">
                <a:solidFill>
                  <a:srgbClr val="FFFF00"/>
                </a:solidFill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engineering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981200" y="326758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D907A464-CBF1-4842-501A-01A00F34F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9" y="3348477"/>
            <a:ext cx="5226604" cy="2828579"/>
          </a:xfrm>
          <a:prstGeom prst="rect">
            <a:avLst/>
          </a:prstGeom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201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Foi usada a versão 15 do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PostgreSQL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 o ambiente gráfico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pgAdmin4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para visualizar as tabelas criadas. Seguidamente podemos ver a sua estrutura.</a:t>
            </a:r>
          </a:p>
        </p:txBody>
      </p:sp>
      <p:pic>
        <p:nvPicPr>
          <p:cNvPr id="1026" name="Picture 2" descr="O que é PostgreSQL?">
            <a:extLst>
              <a:ext uri="{FF2B5EF4-FFF2-40B4-BE49-F238E27FC236}">
                <a16:creationId xmlns:a16="http://schemas.microsoft.com/office/drawing/2014/main" id="{FB19A091-26CE-1AE1-6BA9-F15799D70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0460" r="14410" b="26207"/>
          <a:stretch/>
        </p:blipFill>
        <p:spPr bwMode="auto">
          <a:xfrm>
            <a:off x="250825" y="2156132"/>
            <a:ext cx="2502572" cy="9932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16BB85-1756-B641-05A8-629020708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8354" y="2294399"/>
            <a:ext cx="1973748" cy="3715919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4F1BBEC-D482-8388-038F-290B2F6EDAC3}"/>
              </a:ext>
            </a:extLst>
          </p:cNvPr>
          <p:cNvSpPr/>
          <p:nvPr/>
        </p:nvSpPr>
        <p:spPr>
          <a:xfrm>
            <a:off x="5439956" y="4077075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2FFB848-3715-6513-DC38-501DE0604F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3" y="2294399"/>
            <a:ext cx="1979911" cy="3715919"/>
          </a:xfrm>
          <a:prstGeom prst="rect">
            <a:avLst/>
          </a:prstGeom>
        </p:spPr>
      </p:pic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54CF3414-0058-6411-998F-0C9CE7D1B254}"/>
              </a:ext>
            </a:extLst>
          </p:cNvPr>
          <p:cNvSpPr txBox="1">
            <a:spLocks/>
          </p:cNvSpPr>
          <p:nvPr/>
        </p:nvSpPr>
        <p:spPr>
          <a:xfrm>
            <a:off x="7252908" y="2436329"/>
            <a:ext cx="885961" cy="52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pg-rel</a:t>
            </a:r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728B20C0-BC4A-A862-E77E-4BC07922A507}"/>
              </a:ext>
            </a:extLst>
          </p:cNvPr>
          <p:cNvSpPr txBox="1">
            <a:spLocks/>
          </p:cNvSpPr>
          <p:nvPr/>
        </p:nvSpPr>
        <p:spPr>
          <a:xfrm>
            <a:off x="4306141" y="2461137"/>
            <a:ext cx="885961" cy="52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pg-xml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0554D8A7-6268-CFEA-ED06-AEFF7F63937B}"/>
              </a:ext>
            </a:extLst>
          </p:cNvPr>
          <p:cNvSpPr/>
          <p:nvPr/>
        </p:nvSpPr>
        <p:spPr>
          <a:xfrm>
            <a:off x="2770947" y="4077075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1931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341121" y="1187790"/>
            <a:ext cx="8421879" cy="2317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Criação da tabela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converted_documents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com os atributos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id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incrementado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automaticamente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src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guarda</a:t>
            </a:r>
            <a:r>
              <a:rPr lang="pt-PT" dirty="0">
                <a:latin typeface="Arial" pitchFamily="34" charset="0"/>
                <a:cs typeface="Arial" pitchFamily="34" charset="0"/>
              </a:rPr>
              <a:t>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diretório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CSV</a:t>
            </a:r>
            <a:r>
              <a:rPr lang="pt-PT" dirty="0"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file_size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nos apresenta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tamanho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</a:t>
            </a:r>
            <a:r>
              <a:rPr lang="pt-PT" dirty="0"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dst</a:t>
            </a:r>
            <a:r>
              <a:rPr lang="pt-PT" dirty="0">
                <a:latin typeface="Arial" pitchFamily="34" charset="0"/>
                <a:cs typeface="Arial" pitchFamily="34" charset="0"/>
              </a:rPr>
              <a:t> que nos dá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diretório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resultante da conversão,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data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criação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(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created_on</a:t>
            </a:r>
            <a:r>
              <a:rPr lang="pt-PT" dirty="0">
                <a:latin typeface="Arial" pitchFamily="34" charset="0"/>
                <a:cs typeface="Arial" pitchFamily="34" charset="0"/>
              </a:rPr>
              <a:t>) e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data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atualização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(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updated_on</a:t>
            </a:r>
            <a:r>
              <a:rPr lang="pt-PT" dirty="0">
                <a:latin typeface="Arial" pitchFamily="34" charset="0"/>
                <a:cs typeface="Arial" pitchFamily="34" charset="0"/>
              </a:rPr>
              <a:t>)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Executou-se ainda um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SELECT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verificarmos o que temos na tabela.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84D2497-3F14-B3AD-883C-1922A5B9DF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103186"/>
            <a:ext cx="5867399" cy="31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8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341121" y="1187790"/>
            <a:ext cx="8421879" cy="170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Criação da tabela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imported_documents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com os atributos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id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que é gerado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file_name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guarda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diretório</a:t>
            </a:r>
            <a:r>
              <a:rPr lang="pt-PT" dirty="0">
                <a:latin typeface="Arial" pitchFamily="34" charset="0"/>
                <a:cs typeface="Arial" pitchFamily="34" charset="0"/>
              </a:rPr>
              <a:t> do ficheiro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que armazena 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dados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ficheiro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XML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Executou-se ainda um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SELECT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verificarmos o que temos na tabela.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73198B4D-ECB5-63C5-91A7-48759B0C1F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0" y="2895600"/>
            <a:ext cx="7187175" cy="31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Base de dados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388AC746-3ED4-BF2A-31BF-FCEED76F355D}"/>
              </a:ext>
            </a:extLst>
          </p:cNvPr>
          <p:cNvSpPr txBox="1">
            <a:spLocks/>
          </p:cNvSpPr>
          <p:nvPr/>
        </p:nvSpPr>
        <p:spPr>
          <a:xfrm>
            <a:off x="341121" y="1187790"/>
            <a:ext cx="8421879" cy="969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Executou-se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SELECT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verificarmos o que foi armazenado nas tabelas relacionais como se pode averiguar em seguida.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94AAFBD4-E809-8428-4B43-BE2F2103DA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79167"/>
            <a:ext cx="4343400" cy="2354091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4161ACBF-FBFA-3BB3-A2BF-3E1A706308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00" y="2979167"/>
            <a:ext cx="4355978" cy="235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87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5AE106C-6A11-2873-B556-0C538B579409}"/>
              </a:ext>
            </a:extLst>
          </p:cNvPr>
          <p:cNvSpPr txBox="1">
            <a:spLocks/>
          </p:cNvSpPr>
          <p:nvPr/>
        </p:nvSpPr>
        <p:spPr>
          <a:xfrm>
            <a:off x="493521" y="1187789"/>
            <a:ext cx="8547292" cy="1022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Realizou-se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conversão</a:t>
            </a:r>
            <a:r>
              <a:rPr lang="pt-PT" dirty="0">
                <a:latin typeface="Arial" pitchFamily="34" charset="0"/>
                <a:cs typeface="Arial" pitchFamily="34" charset="0"/>
              </a:rPr>
              <a:t> do ficheiro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CSV</a:t>
            </a:r>
            <a:r>
              <a:rPr lang="pt-PT" dirty="0">
                <a:latin typeface="Arial" pitchFamily="34" charset="0"/>
                <a:cs typeface="Arial" pitchFamily="34" charset="0"/>
              </a:rPr>
              <a:t>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, inserindo a informação das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coordenadas</a:t>
            </a:r>
            <a:r>
              <a:rPr lang="pt-PT" dirty="0">
                <a:latin typeface="Arial" pitchFamily="34" charset="0"/>
                <a:cs typeface="Arial" pitchFamily="34" charset="0"/>
              </a:rPr>
              <a:t> através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, captura de ecrã, eletrónica, computador&#10;&#10;Descrição gerada automaticamente">
            <a:extLst>
              <a:ext uri="{FF2B5EF4-FFF2-40B4-BE49-F238E27FC236}">
                <a16:creationId xmlns:a16="http://schemas.microsoft.com/office/drawing/2014/main" id="{C249FAC1-338E-5DF2-7295-B9FD17AAB0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2049987"/>
            <a:ext cx="6911975" cy="3737079"/>
          </a:xfrm>
          <a:prstGeom prst="rect">
            <a:avLst/>
          </a:prstGeom>
        </p:spPr>
      </p:pic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3F6BDAF2-264C-F5A2-FE4D-56A63AEB93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2"/>
          <a:stretch/>
        </p:blipFill>
        <p:spPr>
          <a:xfrm>
            <a:off x="3996439" y="1902339"/>
            <a:ext cx="4896737" cy="24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8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api-entities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5FA7FF0B-BF89-DBE2-5A6C-295FBDEEC2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6" y="2057400"/>
            <a:ext cx="6595689" cy="3581400"/>
          </a:xfrm>
          <a:prstGeom prst="rect">
            <a:avLst/>
          </a:prstGeom>
        </p:spPr>
      </p:pic>
      <p:pic>
        <p:nvPicPr>
          <p:cNvPr id="15" name="Imagem 14" descr="Uma imagem com texto, captura de ecrã, monitor, interior&#10;&#10;Descrição gerada automaticamente">
            <a:extLst>
              <a:ext uri="{FF2B5EF4-FFF2-40B4-BE49-F238E27FC236}">
                <a16:creationId xmlns:a16="http://schemas.microsoft.com/office/drawing/2014/main" id="{BE7ADC28-5D7A-F66B-3167-1EEDB6A817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03" y="1496041"/>
            <a:ext cx="4639825" cy="2515655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DAEE3D8-3619-A950-71DD-EE75172D9564}"/>
              </a:ext>
            </a:extLst>
          </p:cNvPr>
          <p:cNvSpPr txBox="1">
            <a:spLocks/>
          </p:cNvSpPr>
          <p:nvPr/>
        </p:nvSpPr>
        <p:spPr>
          <a:xfrm>
            <a:off x="493521" y="5504304"/>
            <a:ext cx="8547292" cy="1022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main.py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api-entities</a:t>
            </a:r>
            <a:r>
              <a:rPr lang="pt-PT" dirty="0">
                <a:latin typeface="Arial" pitchFamily="34" charset="0"/>
                <a:cs typeface="Arial" pitchFamily="34" charset="0"/>
              </a:rPr>
              <a:t> foi criado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endpoint</a:t>
            </a:r>
            <a:r>
              <a:rPr lang="pt-PT" dirty="0">
                <a:latin typeface="Arial" pitchFamily="34" charset="0"/>
                <a:cs typeface="Arial" pitchFamily="34" charset="0"/>
              </a:rPr>
              <a:t>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</a:t>
            </a:r>
            <a:r>
              <a:rPr lang="pt-PT" dirty="0">
                <a:latin typeface="Arial" pitchFamily="34" charset="0"/>
                <a:cs typeface="Arial" pitchFamily="34" charset="0"/>
              </a:rPr>
              <a:t>, ou seja, a sua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rota</a:t>
            </a:r>
            <a:r>
              <a:rPr lang="pt-PT" dirty="0">
                <a:latin typeface="Arial" pitchFamily="34" charset="0"/>
                <a:cs typeface="Arial" pitchFamily="34" charset="0"/>
              </a:rPr>
              <a:t> e fizemos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conexão</a:t>
            </a:r>
            <a:r>
              <a:rPr lang="pt-PT" dirty="0">
                <a:latin typeface="Arial" pitchFamily="34" charset="0"/>
                <a:cs typeface="Arial" pitchFamily="34" charset="0"/>
              </a:rPr>
              <a:t> á Base de Dados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db-rel</a:t>
            </a:r>
            <a:r>
              <a:rPr lang="pt-PT" dirty="0">
                <a:latin typeface="Arial" pitchFamily="34" charset="0"/>
                <a:cs typeface="Arial" pitchFamily="34" charset="0"/>
              </a:rPr>
              <a:t> e as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repetivas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queries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7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api-entities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58B9D24-5789-A2F9-1B2D-AC2B7B6684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2" y="1801866"/>
            <a:ext cx="5737116" cy="3074206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B1540B7C-9EF5-5155-FA1D-B8AB02249A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84555"/>
            <a:ext cx="2895600" cy="4485341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56B2FA9-FF27-3E4D-A987-A4A39BE61931}"/>
              </a:ext>
            </a:extLst>
          </p:cNvPr>
          <p:cNvSpPr txBox="1">
            <a:spLocks/>
          </p:cNvSpPr>
          <p:nvPr/>
        </p:nvSpPr>
        <p:spPr>
          <a:xfrm>
            <a:off x="238125" y="4960028"/>
            <a:ext cx="4842835" cy="161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Demonstração 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endpoint’s</a:t>
            </a:r>
            <a:r>
              <a:rPr lang="pt-PT" dirty="0">
                <a:latin typeface="Arial" pitchFamily="34" charset="0"/>
                <a:cs typeface="Arial" pitchFamily="34" charset="0"/>
              </a:rPr>
              <a:t> a funcionar, através do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ThunderClient</a:t>
            </a:r>
            <a:r>
              <a:rPr lang="pt-PT" dirty="0">
                <a:latin typeface="Arial" pitchFamily="34" charset="0"/>
                <a:cs typeface="Arial" pitchFamily="34" charset="0"/>
              </a:rPr>
              <a:t> e do browser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Google Chrome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25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api-entities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F57A072-B55F-5DF8-A890-09424145E3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839599"/>
            <a:ext cx="6716713" cy="3606147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5AFA1D92-50A4-C1D4-6EF0-0C4EA2ED0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21" y="3418868"/>
            <a:ext cx="3989237" cy="1979952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5DCBEC9D-B936-2DAD-74FF-DA0AADD981D4}"/>
              </a:ext>
            </a:extLst>
          </p:cNvPr>
          <p:cNvSpPr txBox="1">
            <a:spLocks/>
          </p:cNvSpPr>
          <p:nvPr/>
        </p:nvSpPr>
        <p:spPr>
          <a:xfrm>
            <a:off x="250825" y="5364653"/>
            <a:ext cx="8519206" cy="955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Demonstração 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endpoint’s</a:t>
            </a:r>
            <a:r>
              <a:rPr lang="pt-PT" dirty="0">
                <a:latin typeface="Arial" pitchFamily="34" charset="0"/>
                <a:cs typeface="Arial" pitchFamily="34" charset="0"/>
              </a:rPr>
              <a:t> a funcionar, através do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ThunderClient</a:t>
            </a:r>
            <a:r>
              <a:rPr lang="pt-PT" dirty="0">
                <a:latin typeface="Arial" pitchFamily="34" charset="0"/>
                <a:cs typeface="Arial" pitchFamily="34" charset="0"/>
              </a:rPr>
              <a:t> e do browser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Google Chrome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32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migrator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E2A809F9-634A-3FB8-9104-48C362D4EC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0" y="1803447"/>
            <a:ext cx="5793980" cy="2715739"/>
          </a:xfrm>
          <a:prstGeom prst="rect">
            <a:avLst/>
          </a:prstGeom>
        </p:spPr>
      </p:pic>
      <p:pic>
        <p:nvPicPr>
          <p:cNvPr id="17" name="Imagem 16" descr="Uma imagem com texto, monitor, interior, captura de ecrã&#10;&#10;Descrição gerada automaticamente">
            <a:extLst>
              <a:ext uri="{FF2B5EF4-FFF2-40B4-BE49-F238E27FC236}">
                <a16:creationId xmlns:a16="http://schemas.microsoft.com/office/drawing/2014/main" id="{73D29E55-B492-690F-104C-8D6DE181A9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9787"/>
          <a:stretch/>
        </p:blipFill>
        <p:spPr>
          <a:xfrm>
            <a:off x="4071474" y="2895600"/>
            <a:ext cx="4746604" cy="3287232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2F65AA8-372D-1E2C-4183-70B40F814A41}"/>
              </a:ext>
            </a:extLst>
          </p:cNvPr>
          <p:cNvSpPr txBox="1">
            <a:spLocks/>
          </p:cNvSpPr>
          <p:nvPr/>
        </p:nvSpPr>
        <p:spPr>
          <a:xfrm>
            <a:off x="226341" y="4514682"/>
            <a:ext cx="3845133" cy="1858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Foi realizada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conexão</a:t>
            </a:r>
            <a:r>
              <a:rPr lang="pt-PT" dirty="0">
                <a:latin typeface="Arial" pitchFamily="34" charset="0"/>
                <a:cs typeface="Arial" pitchFamily="34" charset="0"/>
              </a:rPr>
              <a:t> á base de dados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db-xml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db-rel</a:t>
            </a:r>
            <a:r>
              <a:rPr lang="pt-PT" dirty="0">
                <a:latin typeface="Arial" pitchFamily="34" charset="0"/>
                <a:cs typeface="Arial" pitchFamily="34" charset="0"/>
              </a:rPr>
              <a:t>, foi feita a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query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Xpath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as tabelas da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db-rel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verificou-se</a:t>
            </a:r>
            <a:r>
              <a:rPr lang="pt-PT" dirty="0">
                <a:latin typeface="Arial" pitchFamily="34" charset="0"/>
                <a:cs typeface="Arial" pitchFamily="34" charset="0"/>
              </a:rPr>
              <a:t> se existiam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novos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dirty="0">
                <a:latin typeface="Arial" pitchFamily="34" charset="0"/>
                <a:cs typeface="Arial" pitchFamily="34" charset="0"/>
              </a:rPr>
              <a:t>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enviar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0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Conversão do ficheiro CSV em XML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4876800" cy="12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migrator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0C36E6D5-B5D2-C362-5ABB-C857FD998D9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5457"/>
          <a:stretch/>
        </p:blipFill>
        <p:spPr>
          <a:xfrm>
            <a:off x="621697" y="1960391"/>
            <a:ext cx="4168775" cy="3754609"/>
          </a:xfrm>
          <a:prstGeom prst="rect">
            <a:avLst/>
          </a:prstGeom>
        </p:spPr>
      </p:pic>
      <p:pic>
        <p:nvPicPr>
          <p:cNvPr id="6" name="Imagem 5" descr="Uma imagem com texto, eletrónica, computador, captura de ecrã&#10;&#10;Descrição gerada automaticamente">
            <a:extLst>
              <a:ext uri="{FF2B5EF4-FFF2-40B4-BE49-F238E27FC236}">
                <a16:creationId xmlns:a16="http://schemas.microsoft.com/office/drawing/2014/main" id="{86F61CEB-ECC9-C5D3-07ED-74E18ACB6B2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095275" y="1976586"/>
            <a:ext cx="3439125" cy="3738414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3784035-2AEF-1934-1F69-2644F7E9D62A}"/>
              </a:ext>
            </a:extLst>
          </p:cNvPr>
          <p:cNvSpPr txBox="1">
            <a:spLocks/>
          </p:cNvSpPr>
          <p:nvPr/>
        </p:nvSpPr>
        <p:spPr>
          <a:xfrm>
            <a:off x="1127007" y="5744066"/>
            <a:ext cx="6768132" cy="580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Como se pode verificar </a:t>
            </a:r>
            <a:r>
              <a:rPr lang="pt-PT" dirty="0">
                <a:latin typeface="Arial" pitchFamily="34" charset="0"/>
                <a:cs typeface="Arial" pitchFamily="34" charset="0"/>
              </a:rPr>
              <a:t>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envio</a:t>
            </a:r>
            <a:r>
              <a:rPr lang="pt-PT" dirty="0">
                <a:latin typeface="Arial" pitchFamily="34" charset="0"/>
                <a:cs typeface="Arial" pitchFamily="34" charset="0"/>
              </a:rPr>
              <a:t> dos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dirty="0">
                <a:latin typeface="Arial" pitchFamily="34" charset="0"/>
                <a:cs typeface="Arial" pitchFamily="34" charset="0"/>
              </a:rPr>
              <a:t> está a ser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executado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0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Índice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</a:t>
            </a:r>
            <a:r>
              <a:rPr lang="pt-PT" sz="1200" b="1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xxx</a:t>
            </a:r>
            <a:endParaRPr lang="pt-PT" sz="12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       - TEMA DO TRABALHO PRÁTICO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Introdu</a:t>
            </a:r>
            <a:r>
              <a:rPr lang="pt-BR" dirty="0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 Objectivos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Tecnologias e ferramentas utilizadas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Fundamentos teóricos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4. </a:t>
            </a:r>
            <a:r>
              <a:rPr lang="en-US" dirty="0">
                <a:latin typeface="Arial" pitchFamily="34" charset="0"/>
                <a:cs typeface="Arial" pitchFamily="34" charset="0"/>
              </a:rPr>
              <a:t>Criação do Schema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Base de Dados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6. Conversão do ficheiro CSV em XML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Visualização de dados geográficos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Frontend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Bibliografia e Referências Web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Visualização de dados geográficos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1143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a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pi-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gis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, captura de ecrã, monitor, computador&#10;&#10;Descrição gerada automaticamente">
            <a:extLst>
              <a:ext uri="{FF2B5EF4-FFF2-40B4-BE49-F238E27FC236}">
                <a16:creationId xmlns:a16="http://schemas.microsoft.com/office/drawing/2014/main" id="{A39BFCD4-E88C-013D-81BC-2AC50C6A7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0" y="2071667"/>
            <a:ext cx="8097899" cy="3567133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6969CE3-E496-A17C-ED1A-D327464B7846}"/>
              </a:ext>
            </a:extLst>
          </p:cNvPr>
          <p:cNvSpPr txBox="1">
            <a:spLocks/>
          </p:cNvSpPr>
          <p:nvPr/>
        </p:nvSpPr>
        <p:spPr>
          <a:xfrm>
            <a:off x="101225" y="5517348"/>
            <a:ext cx="8957808" cy="978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Foi realizada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conexão</a:t>
            </a:r>
            <a:r>
              <a:rPr lang="pt-PT" dirty="0">
                <a:latin typeface="Arial" pitchFamily="34" charset="0"/>
                <a:cs typeface="Arial" pitchFamily="34" charset="0"/>
              </a:rPr>
              <a:t> á base de dados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db-rel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realizar a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query</a:t>
            </a:r>
            <a:r>
              <a:rPr lang="pt-PT" dirty="0">
                <a:latin typeface="Arial" pitchFamily="34" charset="0"/>
                <a:cs typeface="Arial" pitchFamily="34" charset="0"/>
              </a:rPr>
              <a:t> e respetivo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fetchall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(</a:t>
            </a:r>
            <a:r>
              <a:rPr lang="pt-PT" dirty="0">
                <a:latin typeface="Arial" pitchFamily="34" charset="0"/>
                <a:cs typeface="Arial" pitchFamily="34" charset="0"/>
              </a:rPr>
              <a:t>retorna uma lista de tuplas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)</a:t>
            </a:r>
            <a:r>
              <a:rPr lang="pt-PT" dirty="0">
                <a:latin typeface="Arial" pitchFamily="34" charset="0"/>
                <a:cs typeface="Arial" pitchFamily="34" charset="0"/>
              </a:rPr>
              <a:t> destes de forma a que fossem obtidos 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rota</a:t>
            </a:r>
            <a:r>
              <a:rPr lang="pt-PT" dirty="0">
                <a:latin typeface="Arial" pitchFamily="34" charset="0"/>
                <a:cs typeface="Arial" pitchFamily="34" charset="0"/>
              </a:rPr>
              <a:t>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450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Visualização de dados geográficos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200" y="1219200"/>
            <a:ext cx="11430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a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pi-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gis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, monitor, captura de ecrã, interior&#10;&#10;Descrição gerada automaticamente">
            <a:extLst>
              <a:ext uri="{FF2B5EF4-FFF2-40B4-BE49-F238E27FC236}">
                <a16:creationId xmlns:a16="http://schemas.microsoft.com/office/drawing/2014/main" id="{0B5EF8F3-8BB6-11D6-C441-5289368B9B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2812"/>
            <a:ext cx="5581384" cy="3121427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52CF7250-83D5-E6AE-F442-FF51399467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474" y="1466313"/>
            <a:ext cx="1702902" cy="4154423"/>
          </a:xfrm>
          <a:prstGeom prst="rect">
            <a:avLst/>
          </a:prstGeom>
        </p:spPr>
      </p:pic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C169A40F-50BC-DC65-E41E-94F32D8FDB54}"/>
              </a:ext>
            </a:extLst>
          </p:cNvPr>
          <p:cNvSpPr txBox="1">
            <a:spLocks/>
          </p:cNvSpPr>
          <p:nvPr/>
        </p:nvSpPr>
        <p:spPr>
          <a:xfrm>
            <a:off x="129882" y="5554744"/>
            <a:ext cx="8864592" cy="955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Demonstração 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endpoint’s</a:t>
            </a:r>
            <a:r>
              <a:rPr lang="pt-PT" dirty="0">
                <a:latin typeface="Arial" pitchFamily="34" charset="0"/>
                <a:cs typeface="Arial" pitchFamily="34" charset="0"/>
              </a:rPr>
              <a:t> a funcionar, através do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ThunderClient</a:t>
            </a:r>
            <a:r>
              <a:rPr lang="pt-PT" dirty="0">
                <a:latin typeface="Arial" pitchFamily="34" charset="0"/>
                <a:cs typeface="Arial" pitchFamily="34" charset="0"/>
              </a:rPr>
              <a:t> e do browser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Google Chrome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819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Alteração no ficheiro requirements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199"/>
            <a:ext cx="8305801" cy="190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Requirements.txt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=&gt; sempre que corríamos algum container tínhamos de fazer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pip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install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fazer algumas instalações, de modo que fosse possível correr 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main.py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Então decidimos fazer as seguintes alterações para não acontecer o erro.</a:t>
            </a:r>
          </a:p>
        </p:txBody>
      </p:sp>
      <p:pic>
        <p:nvPicPr>
          <p:cNvPr id="6" name="Imagem 5" descr="Uma imagem com texto, captura de ecrã, ecrã&#10;&#10;Descrição gerada automaticamente">
            <a:extLst>
              <a:ext uri="{FF2B5EF4-FFF2-40B4-BE49-F238E27FC236}">
                <a16:creationId xmlns:a16="http://schemas.microsoft.com/office/drawing/2014/main" id="{AAE4CC50-7632-67F1-59F1-1997C4CE57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557" y="3082462"/>
            <a:ext cx="5166885" cy="2996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BBFAACD-FE3A-9C38-9441-17A9075D193E}"/>
              </a:ext>
            </a:extLst>
          </p:cNvPr>
          <p:cNvSpPr/>
          <p:nvPr/>
        </p:nvSpPr>
        <p:spPr>
          <a:xfrm>
            <a:off x="4800600" y="5181600"/>
            <a:ext cx="2133600" cy="845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218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Instalações para realizar o frontend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200"/>
            <a:ext cx="8305801" cy="131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Sempre que corríamos </a:t>
            </a:r>
            <a:r>
              <a:rPr lang="pt-PT" dirty="0">
                <a:latin typeface="Arial" pitchFamily="34" charset="0"/>
                <a:cs typeface="Arial" pitchFamily="34" charset="0"/>
              </a:rPr>
              <a:t>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container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tínhamos de realizar o comando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pip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install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fazer algumas instalações, de modo que fosse possível visualizar 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conteúdo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frontend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desenvolvido.</a:t>
            </a: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5C054422-1696-A99C-F32E-3151D1C827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56995"/>
            <a:ext cx="3465942" cy="1784942"/>
          </a:xfrm>
          <a:prstGeom prst="rect">
            <a:avLst/>
          </a:prstGeom>
        </p:spPr>
      </p:pic>
      <p:pic>
        <p:nvPicPr>
          <p:cNvPr id="14" name="Imagem 13" descr="Uma imagem com texto&#10;&#10;Descrição gerada automaticamente">
            <a:extLst>
              <a:ext uri="{FF2B5EF4-FFF2-40B4-BE49-F238E27FC236}">
                <a16:creationId xmlns:a16="http://schemas.microsoft.com/office/drawing/2014/main" id="{F5DB1BD8-B4B8-C3E3-D2BC-197859C9EE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2" y="4524914"/>
            <a:ext cx="3263308" cy="1784941"/>
          </a:xfrm>
          <a:prstGeom prst="rect">
            <a:avLst/>
          </a:prstGeom>
        </p:spPr>
      </p:pic>
      <p:pic>
        <p:nvPicPr>
          <p:cNvPr id="16" name="Imagem 15" descr="Uma imagem com texto&#10;&#10;Descrição gerada automaticamente">
            <a:extLst>
              <a:ext uri="{FF2B5EF4-FFF2-40B4-BE49-F238E27FC236}">
                <a16:creationId xmlns:a16="http://schemas.microsoft.com/office/drawing/2014/main" id="{8D035359-2487-6562-EA86-71B6E96814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554068"/>
            <a:ext cx="3177507" cy="1764890"/>
          </a:xfrm>
          <a:prstGeom prst="rect">
            <a:avLst/>
          </a:prstGeom>
        </p:spPr>
      </p:pic>
      <p:pic>
        <p:nvPicPr>
          <p:cNvPr id="18" name="Imagem 17" descr="Uma imagem com texto&#10;&#10;Descrição gerada automaticamente">
            <a:extLst>
              <a:ext uri="{FF2B5EF4-FFF2-40B4-BE49-F238E27FC236}">
                <a16:creationId xmlns:a16="http://schemas.microsoft.com/office/drawing/2014/main" id="{72C14C81-F32A-08CE-07EC-EE95E55C28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79" y="3694165"/>
            <a:ext cx="2301536" cy="261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67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Funcionalidades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Frontend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200"/>
            <a:ext cx="8305801" cy="131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 err="1">
                <a:latin typeface="Arial" pitchFamily="34" charset="0"/>
                <a:cs typeface="Arial" pitchFamily="34" charset="0"/>
              </a:rPr>
              <a:t>Axios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=&gt;</a:t>
            </a:r>
            <a:r>
              <a:rPr lang="pt-PT" dirty="0">
                <a:latin typeface="Arial" pitchFamily="34" charset="0"/>
                <a:cs typeface="Arial" pitchFamily="34" charset="0"/>
              </a:rPr>
              <a:t> é um cliente HTTP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promise-based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node.js e para o navegador.</a:t>
            </a:r>
          </a:p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No lado do servidor, ele usa o módulo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http</a:t>
            </a:r>
            <a:r>
              <a:rPr lang="pt-PT" dirty="0">
                <a:latin typeface="Arial" pitchFamily="34" charset="0"/>
                <a:cs typeface="Arial" pitchFamily="34" charset="0"/>
              </a:rPr>
              <a:t> node.js nativo, enquanto no cliente (navegador) usa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XMLHttpRequests</a:t>
            </a:r>
            <a:endParaRPr lang="pt-PT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How to install and use Axios in JavaScript">
            <a:extLst>
              <a:ext uri="{FF2B5EF4-FFF2-40B4-BE49-F238E27FC236}">
                <a16:creationId xmlns:a16="http://schemas.microsoft.com/office/drawing/2014/main" id="{B26F3310-C624-F890-5837-3EC981CFE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6" t="25758" r="34267" b="50000"/>
          <a:stretch/>
        </p:blipFill>
        <p:spPr bwMode="auto">
          <a:xfrm>
            <a:off x="3199238" y="2723207"/>
            <a:ext cx="2745523" cy="53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174BA04-E2A5-1C7A-3C2C-95AB514FBB9C}"/>
              </a:ext>
            </a:extLst>
          </p:cNvPr>
          <p:cNvSpPr txBox="1"/>
          <p:nvPr/>
        </p:nvSpPr>
        <p:spPr>
          <a:xfrm>
            <a:off x="457199" y="3426607"/>
            <a:ext cx="80772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err="1">
                <a:latin typeface="Arial" pitchFamily="34" charset="0"/>
                <a:cs typeface="Arial" pitchFamily="34" charset="0"/>
              </a:rPr>
              <a:t>Async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Hooks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=&gt; </a:t>
            </a:r>
            <a:r>
              <a:rPr lang="pt-PT" dirty="0">
                <a:latin typeface="Arial" pitchFamily="34" charset="0"/>
                <a:cs typeface="Arial" pitchFamily="34" charset="0"/>
              </a:rPr>
              <a:t>é um módulo principal no Node.js que fornece uma API para rastrear o tempo de vida de recursos assíncronos num aplicativo Node.</a:t>
            </a:r>
          </a:p>
        </p:txBody>
      </p:sp>
      <p:pic>
        <p:nvPicPr>
          <p:cNvPr id="1030" name="Picture 6" descr="What is hooks in React JS? - DEV Community 👩‍💻👨‍💻">
            <a:extLst>
              <a:ext uri="{FF2B5EF4-FFF2-40B4-BE49-F238E27FC236}">
                <a16:creationId xmlns:a16="http://schemas.microsoft.com/office/drawing/2014/main" id="{6D4BD6D3-5229-93D5-0190-6144B893F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21" y="4502945"/>
            <a:ext cx="2285999" cy="12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7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Funcionalidades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Frontend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A50C3B-710B-7DD4-29EF-C9FB30ABA251}"/>
              </a:ext>
            </a:extLst>
          </p:cNvPr>
          <p:cNvSpPr txBox="1"/>
          <p:nvPr/>
        </p:nvSpPr>
        <p:spPr>
          <a:xfrm>
            <a:off x="266405" y="1202150"/>
            <a:ext cx="8648995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err="1">
                <a:latin typeface="Arial" pitchFamily="34" charset="0"/>
                <a:cs typeface="Arial" pitchFamily="34" charset="0"/>
              </a:rPr>
              <a:t>useEffect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Hook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=&gt;</a:t>
            </a:r>
            <a:r>
              <a:rPr lang="pt-PT" dirty="0">
                <a:latin typeface="Arial" pitchFamily="34" charset="0"/>
                <a:cs typeface="Arial" pitchFamily="34" charset="0"/>
              </a:rPr>
              <a:t> permite executar efeitos colaterais nos componentes, tais como buscar dados, atualizar diretamente o DOM e temporizadores.</a:t>
            </a:r>
          </a:p>
        </p:txBody>
      </p:sp>
      <p:pic>
        <p:nvPicPr>
          <p:cNvPr id="2050" name="Picture 2" descr="MUI: The React component library you always wanted">
            <a:extLst>
              <a:ext uri="{FF2B5EF4-FFF2-40B4-BE49-F238E27FC236}">
                <a16:creationId xmlns:a16="http://schemas.microsoft.com/office/drawing/2014/main" id="{8C20054C-5722-41E7-E61D-A3695FFE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79" y="4607037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12B9F2B-4CF6-90A9-A8D7-671E207A84D9}"/>
              </a:ext>
            </a:extLst>
          </p:cNvPr>
          <p:cNvSpPr txBox="1"/>
          <p:nvPr/>
        </p:nvSpPr>
        <p:spPr>
          <a:xfrm>
            <a:off x="290800" y="1960644"/>
            <a:ext cx="8600203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 err="1">
                <a:latin typeface="Arial" pitchFamily="34" charset="0"/>
                <a:cs typeface="Arial" pitchFamily="34" charset="0"/>
              </a:rPr>
              <a:t>useState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=&gt;</a:t>
            </a:r>
            <a:r>
              <a:rPr lang="pt-PT" dirty="0">
                <a:latin typeface="Arial" pitchFamily="34" charset="0"/>
                <a:cs typeface="Arial" pitchFamily="34" charset="0"/>
              </a:rPr>
              <a:t> é um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React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Hook</a:t>
            </a:r>
            <a:r>
              <a:rPr lang="pt-PT" dirty="0">
                <a:latin typeface="Arial" pitchFamily="34" charset="0"/>
                <a:cs typeface="Arial" pitchFamily="34" charset="0"/>
              </a:rPr>
              <a:t> que permite adicionar uma variável de estado ao seu componente.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CB1BD1-8461-E963-AD9C-8DFEC651CD06}"/>
              </a:ext>
            </a:extLst>
          </p:cNvPr>
          <p:cNvSpPr txBox="1"/>
          <p:nvPr/>
        </p:nvSpPr>
        <p:spPr>
          <a:xfrm>
            <a:off x="312674" y="2819400"/>
            <a:ext cx="822801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MUI Core =&gt; </a:t>
            </a:r>
            <a:r>
              <a:rPr lang="pt-PT" dirty="0">
                <a:latin typeface="Arial" pitchFamily="34" charset="0"/>
                <a:cs typeface="Arial" pitchFamily="34" charset="0"/>
              </a:rPr>
              <a:t>contém bibliotecas de componentes fundamentais do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React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UI </a:t>
            </a:r>
            <a:r>
              <a:rPr lang="pt-PT" dirty="0">
                <a:latin typeface="Arial" pitchFamily="34" charset="0"/>
                <a:cs typeface="Arial" pitchFamily="34" charset="0"/>
              </a:rPr>
              <a:t>para enviar novos recursos mais rapidamente.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32B4CA-50DE-E6BD-541F-30CAD9B67B44}"/>
              </a:ext>
            </a:extLst>
          </p:cNvPr>
          <p:cNvSpPr txBox="1"/>
          <p:nvPr/>
        </p:nvSpPr>
        <p:spPr>
          <a:xfrm>
            <a:off x="315198" y="3691434"/>
            <a:ext cx="8228011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Material UI =&gt;</a:t>
            </a:r>
            <a:r>
              <a:rPr lang="pt-PT" dirty="0">
                <a:latin typeface="Arial" pitchFamily="34" charset="0"/>
                <a:cs typeface="Arial" pitchFamily="34" charset="0"/>
              </a:rPr>
              <a:t> é uma biblioteca abrangente de componentes que apresenta a nossa implementação do sistema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Material Design do Google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997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10460687-EEB5-AD32-A270-35A0CAF1F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6" y="1260334"/>
            <a:ext cx="4310044" cy="1996067"/>
          </a:xfrm>
          <a:prstGeom prst="rect">
            <a:avLst/>
          </a:prstGeom>
        </p:spPr>
      </p:pic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935E5079-167E-03DA-6A15-BF21B72F9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66723"/>
            <a:ext cx="4727365" cy="3874816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BCB13778-04FF-6EA7-B9E0-D32AFFFF7F57}"/>
              </a:ext>
            </a:extLst>
          </p:cNvPr>
          <p:cNvSpPr txBox="1">
            <a:spLocks/>
          </p:cNvSpPr>
          <p:nvPr/>
        </p:nvSpPr>
        <p:spPr>
          <a:xfrm>
            <a:off x="182675" y="3255595"/>
            <a:ext cx="3811265" cy="97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Codifica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mostrar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</a:t>
            </a:r>
            <a:r>
              <a:rPr lang="pt-PT" dirty="0">
                <a:latin typeface="Arial" pitchFamily="34" charset="0"/>
                <a:cs typeface="Arial" pitchFamily="34" charset="0"/>
              </a:rPr>
              <a:t> dos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dirty="0">
                <a:latin typeface="Arial" pitchFamily="34" charset="0"/>
                <a:cs typeface="Arial" pitchFamily="34" charset="0"/>
              </a:rPr>
              <a:t>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Atheletes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159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2E7F835C-37AE-0B0D-6892-55983E0C23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5" y="1212438"/>
            <a:ext cx="3981207" cy="3847524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A9C8CBDE-ACD2-B731-C4DC-C351A1E1C5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08" y="2895600"/>
            <a:ext cx="5998299" cy="3381729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DAB293B-8D51-A7BA-7069-D68FDB69B359}"/>
              </a:ext>
            </a:extLst>
          </p:cNvPr>
          <p:cNvSpPr txBox="1">
            <a:spLocks/>
          </p:cNvSpPr>
          <p:nvPr/>
        </p:nvSpPr>
        <p:spPr>
          <a:xfrm>
            <a:off x="4419728" y="1576563"/>
            <a:ext cx="3811265" cy="97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Codifica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passar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dirty="0">
                <a:latin typeface="Arial" pitchFamily="34" charset="0"/>
                <a:cs typeface="Arial" pitchFamily="34" charset="0"/>
              </a:rPr>
              <a:t> 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8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199"/>
            <a:ext cx="8305801" cy="914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Athletes</a:t>
            </a:r>
            <a:r>
              <a:rPr lang="pt-PT" dirty="0">
                <a:latin typeface="Arial" pitchFamily="34" charset="0"/>
                <a:cs typeface="Arial" pitchFamily="34" charset="0"/>
              </a:rPr>
              <a:t> foi introduzida a funcionalidade para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pesquisar</a:t>
            </a:r>
            <a:r>
              <a:rPr lang="pt-PT" dirty="0">
                <a:latin typeface="Arial" pitchFamily="34" charset="0"/>
                <a:cs typeface="Arial" pitchFamily="34" charset="0"/>
              </a:rPr>
              <a:t> 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</a:t>
            </a:r>
            <a:r>
              <a:rPr lang="pt-PT" dirty="0">
                <a:latin typeface="Arial" pitchFamily="34" charset="0"/>
                <a:cs typeface="Arial" pitchFamily="34" charset="0"/>
              </a:rPr>
              <a:t> por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nome</a:t>
            </a:r>
            <a:r>
              <a:rPr lang="pt-PT" dirty="0">
                <a:latin typeface="Arial" pitchFamily="34" charset="0"/>
                <a:cs typeface="Arial" pitchFamily="34" charset="0"/>
              </a:rPr>
              <a:t>,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equipa</a:t>
            </a:r>
            <a:r>
              <a:rPr lang="pt-PT" dirty="0">
                <a:latin typeface="Arial" pitchFamily="34" charset="0"/>
                <a:cs typeface="Arial" pitchFamily="34" charset="0"/>
              </a:rPr>
              <a:t> ou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cidade</a:t>
            </a:r>
            <a:r>
              <a:rPr lang="pt-PT" dirty="0">
                <a:latin typeface="Arial" pitchFamily="34" charset="0"/>
                <a:cs typeface="Arial" pitchFamily="34" charset="0"/>
              </a:rPr>
              <a:t> do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atleta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0D10A70-4B68-ACB6-62B2-24390216A1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5" y="2148706"/>
            <a:ext cx="5615835" cy="2750674"/>
          </a:xfrm>
          <a:prstGeom prst="rect">
            <a:avLst/>
          </a:prstGeom>
        </p:spPr>
      </p:pic>
      <p:pic>
        <p:nvPicPr>
          <p:cNvPr id="14" name="Imagem 13" descr="Uma imagem com texto, captura de ecrã, interior, computador&#10;&#10;Descrição gerada automaticamente">
            <a:extLst>
              <a:ext uri="{FF2B5EF4-FFF2-40B4-BE49-F238E27FC236}">
                <a16:creationId xmlns:a16="http://schemas.microsoft.com/office/drawing/2014/main" id="{820DE6F3-C642-5C63-91EB-BD8FBE80C7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636014"/>
            <a:ext cx="5521100" cy="268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6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49AD565C-35A7-DE49-89D4-AF12821511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8" y="4441491"/>
            <a:ext cx="3687072" cy="1944693"/>
          </a:xfrm>
          <a:prstGeom prst="rect">
            <a:avLst/>
          </a:prstGeom>
        </p:spPr>
      </p:pic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F88483D7-4E75-86D2-9533-DFCB46BF60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" y="1170722"/>
            <a:ext cx="3394973" cy="3637738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8AD33C49-D209-24A1-70F3-5D43E3FB1E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6745"/>
            <a:ext cx="3565131" cy="3786255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945CFDE8-B4CE-5362-2753-05DFBFA06917}"/>
              </a:ext>
            </a:extLst>
          </p:cNvPr>
          <p:cNvSpPr txBox="1">
            <a:spLocks/>
          </p:cNvSpPr>
          <p:nvPr/>
        </p:nvSpPr>
        <p:spPr>
          <a:xfrm>
            <a:off x="4543425" y="4977187"/>
            <a:ext cx="4497388" cy="136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latin typeface="Arial" pitchFamily="34" charset="0"/>
                <a:cs typeface="Arial" pitchFamily="34" charset="0"/>
              </a:rPr>
              <a:t>A </a:t>
            </a:r>
            <a:r>
              <a:rPr lang="pt-PT" sz="1600" b="1" dirty="0">
                <a:latin typeface="Arial" pitchFamily="34" charset="0"/>
                <a:cs typeface="Arial" pitchFamily="34" charset="0"/>
              </a:rPr>
              <a:t>API</a:t>
            </a:r>
            <a:r>
              <a:rPr lang="pt-PT" sz="1600" dirty="0">
                <a:latin typeface="Arial" pitchFamily="34" charset="0"/>
                <a:cs typeface="Arial" pitchFamily="34" charset="0"/>
              </a:rPr>
              <a:t> foi </a:t>
            </a:r>
            <a:r>
              <a:rPr lang="pt-PT" sz="1600" b="1" dirty="0">
                <a:latin typeface="Arial" pitchFamily="34" charset="0"/>
                <a:cs typeface="Arial" pitchFamily="34" charset="0"/>
              </a:rPr>
              <a:t>consumida</a:t>
            </a:r>
            <a:r>
              <a:rPr lang="pt-PT" sz="1600" dirty="0">
                <a:latin typeface="Arial" pitchFamily="34" charset="0"/>
                <a:cs typeface="Arial" pitchFamily="34" charset="0"/>
              </a:rPr>
              <a:t> e foi </a:t>
            </a:r>
            <a:r>
              <a:rPr lang="pt-PT" sz="1600" b="1" dirty="0">
                <a:latin typeface="Arial" pitchFamily="34" charset="0"/>
                <a:cs typeface="Arial" pitchFamily="34" charset="0"/>
              </a:rPr>
              <a:t>adicionada</a:t>
            </a:r>
            <a:r>
              <a:rPr lang="pt-PT" sz="1600" dirty="0">
                <a:latin typeface="Arial" pitchFamily="34" charset="0"/>
                <a:cs typeface="Arial" pitchFamily="34" charset="0"/>
              </a:rPr>
              <a:t> uma </a:t>
            </a:r>
            <a:r>
              <a:rPr lang="pt-PT" sz="1600" b="1" dirty="0">
                <a:latin typeface="Arial" pitchFamily="34" charset="0"/>
                <a:cs typeface="Arial" pitchFamily="34" charset="0"/>
              </a:rPr>
              <a:t>imagem</a:t>
            </a:r>
            <a:r>
              <a:rPr lang="pt-PT" sz="1600" dirty="0">
                <a:latin typeface="Arial" pitchFamily="34" charset="0"/>
                <a:cs typeface="Arial" pitchFamily="34" charset="0"/>
              </a:rPr>
              <a:t> para mostrar os atletas, que por sua vez, contém os </a:t>
            </a:r>
            <a:r>
              <a:rPr lang="pt-PT" sz="1600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sz="1600" dirty="0">
                <a:latin typeface="Arial" pitchFamily="34" charset="0"/>
                <a:cs typeface="Arial" pitchFamily="34" charset="0"/>
              </a:rPr>
              <a:t> quando clicamos nesta.</a:t>
            </a:r>
            <a:endParaRPr kumimoji="0" lang="pt-PT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33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 dirty="0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1. Introdução e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13B4058-9D3B-BCA5-53AB-2E167B50051D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384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No âmbito </a:t>
            </a:r>
            <a:r>
              <a:rPr lang="pt-PT" dirty="0">
                <a:latin typeface="Arial" pitchFamily="34" charset="0"/>
                <a:cs typeface="Arial" pitchFamily="34" charset="0"/>
              </a:rPr>
              <a:t>da unidade curricular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Integração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de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Sistemas</a:t>
            </a:r>
            <a:r>
              <a:rPr lang="pt-PT" dirty="0">
                <a:latin typeface="Arial" pitchFamily="34" charset="0"/>
                <a:cs typeface="Arial" pitchFamily="34" charset="0"/>
              </a:rPr>
              <a:t> foi nos proposta uma implementação que consiste no uso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Nominatim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, Docker,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pgAdmin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e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usando os módulos de arquitetura que foram disponibilizados no enunciado do trabalho.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API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Nominatim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>
                <a:latin typeface="Arial" pitchFamily="34" charset="0"/>
                <a:cs typeface="Arial" pitchFamily="34" charset="0"/>
              </a:rPr>
              <a:t>é usada para obter os dados das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coordenadas</a:t>
            </a:r>
            <a:r>
              <a:rPr lang="pt-PT" dirty="0">
                <a:latin typeface="Arial" pitchFamily="34" charset="0"/>
                <a:cs typeface="Arial" pitchFamily="34" charset="0"/>
              </a:rPr>
              <a:t> relativas ás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cidades</a:t>
            </a:r>
            <a:r>
              <a:rPr lang="pt-PT" dirty="0">
                <a:latin typeface="Arial" pitchFamily="34" charset="0"/>
                <a:cs typeface="Arial" pitchFamily="34" charset="0"/>
              </a:rPr>
              <a:t> que se encontram no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 XML</a:t>
            </a:r>
            <a:r>
              <a:rPr lang="pt-PT" dirty="0">
                <a:latin typeface="Arial" pitchFamily="34" charset="0"/>
                <a:cs typeface="Arial" pitchFamily="34" charset="0"/>
              </a:rPr>
              <a:t>. Em suma, este trabalho tem como objetivo o aprofundamento dos conhecimentos obtidos em sala de aula relativos á utilização de linguagens de anotação, APIs e base de dados GIS com integração de sistemas.</a:t>
            </a:r>
          </a:p>
        </p:txBody>
      </p:sp>
    </p:spTree>
    <p:extLst>
      <p:ext uri="{BB962C8B-B14F-4D97-AF65-F5344CB8AC3E}">
        <p14:creationId xmlns:p14="http://schemas.microsoft.com/office/powerpoint/2010/main" val="2790595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Frontend-</a:t>
            </a:r>
            <a:r>
              <a:rPr lang="en-US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0EAA0714-9534-DCC5-E275-22028CECCB24}"/>
              </a:ext>
            </a:extLst>
          </p:cNvPr>
          <p:cNvSpPr txBox="1">
            <a:spLocks/>
          </p:cNvSpPr>
          <p:nvPr/>
        </p:nvSpPr>
        <p:spPr>
          <a:xfrm>
            <a:off x="457199" y="1219199"/>
            <a:ext cx="8305801" cy="78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Arial" pitchFamily="34" charset="0"/>
                <a:cs typeface="Arial" pitchFamily="34" charset="0"/>
              </a:rPr>
              <a:t>Mapa</a:t>
            </a:r>
            <a:r>
              <a:rPr lang="pt-PT" dirty="0">
                <a:latin typeface="Arial" pitchFamily="34" charset="0"/>
                <a:cs typeface="Arial" pitchFamily="34" charset="0"/>
              </a:rPr>
              <a:t> com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dados</a:t>
            </a:r>
            <a:r>
              <a:rPr lang="pt-PT" dirty="0">
                <a:latin typeface="Arial" pitchFamily="34" charset="0"/>
                <a:cs typeface="Arial" pitchFamily="34" charset="0"/>
              </a:rPr>
              <a:t>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geolocalização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dos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atletas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m 3" descr="Uma imagem com texto, eletrónica, apresentação, captura de ecrã&#10;&#10;Descrição gerada automaticamente">
            <a:extLst>
              <a:ext uri="{FF2B5EF4-FFF2-40B4-BE49-F238E27FC236}">
                <a16:creationId xmlns:a16="http://schemas.microsoft.com/office/drawing/2014/main" id="{35E06C48-20D4-820F-3B25-217892810E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2" y="1855673"/>
            <a:ext cx="7521575" cy="39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90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9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38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3" tooltip="https://mui.com/material-ui/react-table/#custom-pagination-options"/>
              </a:rPr>
              <a:t>https://mui.com/material-ui/react-table/#custom-pagination-options</a:t>
            </a:r>
            <a:endParaRPr lang="pt-PT" sz="1100" b="0" i="0" dirty="0"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 ■ </a:t>
            </a:r>
            <a:r>
              <a:rPr lang="pt-PT" sz="1100" b="0" i="0" u="sng" dirty="0">
                <a:effectLst/>
                <a:latin typeface="gg sans"/>
                <a:hlinkClick r:id="rId4" tooltip="https://www.digitalocean.com/community/tutorials/how-to-display-data-from-the-digitalocean-api-with-react"/>
              </a:rPr>
              <a:t>https://www.digitalocean.com/community/tutorials/how-to-display-data-from-the-digitalocean-api-with-react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5" tooltip="https://react-spectrum.adobe.com/react-aria/useTable.html"/>
              </a:rPr>
              <a:t>https://react-spectrum.adobe.com/react-aria/useTable.html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6" tooltip="https://react-table-v7.tanstack.com/docs/api/useTable"/>
              </a:rPr>
              <a:t>https://react-table-v7.tanstack.com/docs/api/useTable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7" tooltip="https://www.npmjs.com/package/react-fetch-hook"/>
              </a:rPr>
              <a:t>https://www.npmjs.com/package/react-fetch-hook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8" tooltip="https://www.npmjs.com/package/hooks"/>
              </a:rPr>
              <a:t>https://www.npmjs.com/package/hooks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9" tooltip="https://hardcoded.medium.com/docker-compose-with-react-node-and-postgresql-a-multi-container-application-with-docker-a11197802e33"/>
              </a:rPr>
              <a:t>https://hardcoded.medium.com/docker-compose-with-react-node-and-postgresql-a-multi-container-application-with-docker-a11197802e33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10" tooltip="https://www.tomray.dev/nestjs-docker-compose-postgres"/>
              </a:rPr>
              <a:t>https://www.tomray.dev/nestjs-docker-compose-postgres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11" tooltip="https://designcode.io/react-hooks-handbook-fetch-data-from-an-api"/>
              </a:rPr>
              <a:t>https://designcode.io/react-hooks-handbook-fetch-data-from-an-api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</p:spTree>
    <p:extLst>
      <p:ext uri="{BB962C8B-B14F-4D97-AF65-F5344CB8AC3E}">
        <p14:creationId xmlns:p14="http://schemas.microsoft.com/office/powerpoint/2010/main" val="3502094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9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38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solidFill>
                  <a:srgbClr val="000000"/>
                </a:solidFill>
                <a:effectLst/>
                <a:latin typeface="gg sans"/>
                <a:hlinkClick r:id="rId3" tooltip="https://www.positronx.io/how-to-use-fetch-api-to-get-data-in-react-with-rest-api/"/>
              </a:rPr>
              <a:t>https://www.positronx.io/how-to-use-fetch-api-to-get-data-in-react-with-rest-api/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4" tooltip="https://blog.logrocket.com/modern-api-data-fetching-methods-react/"/>
              </a:rPr>
              <a:t>https://blog.logrocket.com/modern-api-data-fetching-methods-react/</a:t>
            </a:r>
            <a:endParaRPr lang="pt-PT" sz="1100" b="0" i="0" dirty="0"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5" tooltip="https://www.copycat.dev/blog/react-fetch/"/>
              </a:rPr>
              <a:t>https://www.copycat.dev/blog/react-fetch/</a:t>
            </a:r>
            <a:endParaRPr lang="pt-PT" sz="1100" u="sng" dirty="0"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solidFill>
                  <a:srgbClr val="000000"/>
                </a:solidFill>
                <a:effectLst/>
                <a:latin typeface="gg sans"/>
                <a:hlinkClick r:id="rId6" tooltip="https://axios-http.com/docs/intro"/>
              </a:rPr>
              <a:t>https://axios-http.com/docs/intro</a:t>
            </a:r>
            <a:endParaRPr lang="pt-PT" sz="1100" b="0" i="0" dirty="0">
              <a:solidFill>
                <a:srgbClr val="000000"/>
              </a:solidFill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dirty="0">
                <a:latin typeface="gg sans"/>
                <a:hlinkClick r:id="rId7"/>
              </a:rPr>
              <a:t>http://bboxfinder.com/</a:t>
            </a:r>
            <a:r>
              <a:rPr lang="pt-PT" sz="1100" dirty="0">
                <a:latin typeface="gg sans"/>
              </a:rPr>
              <a:t> </a:t>
            </a: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8" tooltip="https://medium.com/@zack.noah/creating-a-geospatial-web-app-using-docker-django-and-postgis-975bc24e7a6b"/>
              </a:rPr>
              <a:t>https://medium.com/@zack.noah/creating-a-geospatial-web-app-using-docker-django-and-postgis-975bc24e7a6b</a:t>
            </a:r>
            <a:endParaRPr lang="en-US" sz="1100" dirty="0">
              <a:solidFill>
                <a:srgbClr val="FFC000"/>
              </a:solidFill>
              <a:latin typeface="gg sans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9" tooltip="https://gis-ops.com/flask-geo-api-tutorial-powerful-geospatial-flask-explained/"/>
              </a:rPr>
              <a:t>https://gis-ops.com/flask-geo-api-tutorial-powerful-geospatial-flask-explained/</a:t>
            </a:r>
            <a:endParaRPr lang="pt-PT" sz="1100" dirty="0"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dirty="0">
                <a:effectLst/>
                <a:latin typeface="gg sans"/>
                <a:hlinkClick r:id="rId10" tooltip="https://realpython.com/location-based-app-with-geodjango-tutorial/"/>
              </a:rPr>
              <a:t>https://realpython.com/location-based-app-with-geodjango-tutorial/</a:t>
            </a:r>
            <a:endParaRPr lang="pt-PT" sz="1100" b="0" i="0" dirty="0">
              <a:effectLst/>
              <a:latin typeface="gg sans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defRPr/>
            </a:pPr>
            <a:r>
              <a:rPr lang="en-US" sz="1100" dirty="0">
                <a:solidFill>
                  <a:srgbClr val="FFC000"/>
                </a:solidFill>
                <a:latin typeface="gg sans"/>
                <a:cs typeface="Arial" panose="020B0604020202020204" pitchFamily="34" charset="0"/>
              </a:rPr>
              <a:t>■ </a:t>
            </a:r>
            <a:r>
              <a:rPr lang="pt-PT" sz="1100" b="0" i="0" u="sng" dirty="0">
                <a:effectLst/>
                <a:latin typeface="gg sans"/>
                <a:hlinkClick r:id="rId11" tooltip="https://medium.com/@manilwagle/geocoding-the-world-using-google-api-and-python-1f6b6fb6ca48"/>
              </a:rPr>
              <a:t>https://medium.com/@manilwagle/geocoding-the-world-using-google-api-and-python-1f6b6fb6ca48</a:t>
            </a:r>
            <a:endParaRPr lang="pt-PT" sz="1100" b="0" i="0" dirty="0">
              <a:effectLst/>
              <a:latin typeface="gg san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</p:spTree>
    <p:extLst>
      <p:ext uri="{BB962C8B-B14F-4D97-AF65-F5344CB8AC3E}">
        <p14:creationId xmlns:p14="http://schemas.microsoft.com/office/powerpoint/2010/main" val="4051235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Dataset (CSV)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A13B4058-9D3B-BCA5-53AB-2E167B50051D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86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u="sng" dirty="0">
                <a:solidFill>
                  <a:srgbClr val="0944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https://www.kaggle.com/datasets/heesoo37/120-years-of-olympic-history-athletes-and-results?select=athlete_events.csv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A20EA3C0-5491-DD30-79ED-921DCCCEED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17" y="2133050"/>
            <a:ext cx="4657765" cy="41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renda sobre os conceitos do ReactJS · The Xcodes">
            <a:extLst>
              <a:ext uri="{FF2B5EF4-FFF2-40B4-BE49-F238E27FC236}">
                <a16:creationId xmlns:a16="http://schemas.microsoft.com/office/drawing/2014/main" id="{53C27AB3-8B9E-5502-1B2E-98DCAE8FE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14625" r="11689" b="16440"/>
          <a:stretch/>
        </p:blipFill>
        <p:spPr bwMode="auto">
          <a:xfrm>
            <a:off x="635672" y="2116383"/>
            <a:ext cx="1754783" cy="78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Tecnologias e ferramentas utilizadas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pic>
        <p:nvPicPr>
          <p:cNvPr id="1026" name="Picture 2" descr="Xml File Icon - Download in Colored Outline Style">
            <a:extLst>
              <a:ext uri="{FF2B5EF4-FFF2-40B4-BE49-F238E27FC236}">
                <a16:creationId xmlns:a16="http://schemas.microsoft.com/office/drawing/2014/main" id="{B888691B-5A3D-6811-9FB2-C9227AE5E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" b="2854"/>
          <a:stretch/>
        </p:blipFill>
        <p:spPr bwMode="auto">
          <a:xfrm>
            <a:off x="3151548" y="4202068"/>
            <a:ext cx="798505" cy="81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TheAlgorithms/JavaScript: Algorithms and Data Structures  implemented in JavaScript for beginners, following best practices.">
            <a:extLst>
              <a:ext uri="{FF2B5EF4-FFF2-40B4-BE49-F238E27FC236}">
                <a16:creationId xmlns:a16="http://schemas.microsoft.com/office/drawing/2014/main" id="{DA5FCE8D-5DB8-E672-D3C9-F7107B39A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0" t="15493" r="21553" b="21010"/>
          <a:stretch/>
        </p:blipFill>
        <p:spPr bwMode="auto">
          <a:xfrm>
            <a:off x="2819400" y="2160651"/>
            <a:ext cx="1535262" cy="7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stomize Visual Studio Code">
            <a:extLst>
              <a:ext uri="{FF2B5EF4-FFF2-40B4-BE49-F238E27FC236}">
                <a16:creationId xmlns:a16="http://schemas.microsoft.com/office/drawing/2014/main" id="{4B8209A6-5F6C-585A-43A4-0C8FF3FD3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8" r="26460"/>
          <a:stretch/>
        </p:blipFill>
        <p:spPr bwMode="auto">
          <a:xfrm>
            <a:off x="5102431" y="2039858"/>
            <a:ext cx="890432" cy="9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05BB7D-FECF-41FA-1DDB-D4663E62811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8" r="13506"/>
          <a:stretch/>
        </p:blipFill>
        <p:spPr>
          <a:xfrm>
            <a:off x="6928518" y="2039858"/>
            <a:ext cx="1359409" cy="932747"/>
          </a:xfrm>
          <a:prstGeom prst="rect">
            <a:avLst/>
          </a:prstGeom>
        </p:spPr>
      </p:pic>
      <p:pic>
        <p:nvPicPr>
          <p:cNvPr id="1038" name="Picture 14" descr="Plugin Postgresql Bacula Enterprise - Guia Rápido - Bacula Brasil e América  Latina">
            <a:extLst>
              <a:ext uri="{FF2B5EF4-FFF2-40B4-BE49-F238E27FC236}">
                <a16:creationId xmlns:a16="http://schemas.microsoft.com/office/drawing/2014/main" id="{6D262C63-D75D-3AFD-A2C9-1A01A9960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10989" r="3257" b="6706"/>
          <a:stretch/>
        </p:blipFill>
        <p:spPr bwMode="auto">
          <a:xfrm>
            <a:off x="762863" y="4021396"/>
            <a:ext cx="1500399" cy="14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enStreetMap: A Community-Driven Google Maps Alternative">
            <a:extLst>
              <a:ext uri="{FF2B5EF4-FFF2-40B4-BE49-F238E27FC236}">
                <a16:creationId xmlns:a16="http://schemas.microsoft.com/office/drawing/2014/main" id="{2896ED2D-4E98-F41A-B57E-CF43A71D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9" y="4068573"/>
            <a:ext cx="1860266" cy="10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ractical introduction to Docker containers | Red Hat Developer">
            <a:extLst>
              <a:ext uri="{FF2B5EF4-FFF2-40B4-BE49-F238E27FC236}">
                <a16:creationId xmlns:a16="http://schemas.microsoft.com/office/drawing/2014/main" id="{3441C67F-E0FC-F235-F8ED-0287D86A3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00" y="4170966"/>
            <a:ext cx="1140843" cy="9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66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Fundamentos teóricos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9081F94C-5A8E-D201-1B71-7E4A8498B75B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3993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RPC</a:t>
            </a:r>
            <a:r>
              <a:rPr lang="pt-PT" dirty="0">
                <a:latin typeface="Arial" pitchFamily="34" charset="0"/>
                <a:cs typeface="Arial" pitchFamily="34" charset="0"/>
              </a:rPr>
              <a:t> é uma tecnologia de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comunicação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entre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processos</a:t>
            </a:r>
            <a:r>
              <a:rPr lang="pt-PT" dirty="0">
                <a:latin typeface="Arial" pitchFamily="34" charset="0"/>
                <a:cs typeface="Arial" pitchFamily="34" charset="0"/>
              </a:rPr>
              <a:t> que permite a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programa</a:t>
            </a:r>
            <a:r>
              <a:rPr lang="pt-PT" dirty="0">
                <a:latin typeface="Arial" pitchFamily="34" charset="0"/>
                <a:cs typeface="Arial" pitchFamily="34" charset="0"/>
              </a:rPr>
              <a:t> solicitar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procedimento</a:t>
            </a:r>
            <a:r>
              <a:rPr lang="pt-PT" dirty="0">
                <a:latin typeface="Arial" pitchFamily="34" charset="0"/>
                <a:cs typeface="Arial" pitchFamily="34" charset="0"/>
              </a:rPr>
              <a:t> de outro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computador</a:t>
            </a:r>
            <a:r>
              <a:rPr lang="pt-PT" dirty="0">
                <a:latin typeface="Arial" pitchFamily="34" charset="0"/>
                <a:cs typeface="Arial" pitchFamily="34" charset="0"/>
              </a:rPr>
              <a:t> ligados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rede</a:t>
            </a:r>
            <a:r>
              <a:rPr lang="pt-PT" dirty="0">
                <a:latin typeface="Arial" pitchFamily="34" charset="0"/>
                <a:cs typeface="Arial" pitchFamily="34" charset="0"/>
              </a:rPr>
              <a:t>(envolve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cliente</a:t>
            </a:r>
            <a:r>
              <a:rPr lang="pt-PT" dirty="0">
                <a:latin typeface="Arial" pitchFamily="34" charset="0"/>
                <a:cs typeface="Arial" pitchFamily="34" charset="0"/>
              </a:rPr>
              <a:t> e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servidor</a:t>
            </a:r>
            <a:r>
              <a:rPr lang="pt-PT" dirty="0">
                <a:latin typeface="Arial" pitchFamily="34" charset="0"/>
                <a:cs typeface="Arial" pitchFamily="34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XML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é uma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linguagem de marcação 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para desenvolver documentos organizados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hierarquicamente</a:t>
            </a:r>
            <a:r>
              <a:rPr kumimoji="0" lang="pt-PT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. Uma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API 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é um conjunto de padrões de uma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interface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que permite que duas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aplicações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conversem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entre si. Ou seja, é o “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mensageiro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” que regista 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pedido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e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informa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o </a:t>
            </a:r>
            <a:r>
              <a:rPr kumimoji="0" lang="pt-PT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sistema</a:t>
            </a:r>
            <a:r>
              <a:rPr kumimoji="0" lang="pt-PT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 que que fazer.</a:t>
            </a:r>
          </a:p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Docker virtualiza</a:t>
            </a:r>
            <a:r>
              <a:rPr lang="pt-PT" dirty="0">
                <a:latin typeface="Arial" pitchFamily="34" charset="0"/>
                <a:cs typeface="Arial" pitchFamily="34" charset="0"/>
              </a:rPr>
              <a:t> um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sistema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operacional</a:t>
            </a:r>
            <a:r>
              <a:rPr lang="pt-PT" dirty="0">
                <a:latin typeface="Arial" pitchFamily="34" charset="0"/>
                <a:cs typeface="Arial" pitchFamily="34" charset="0"/>
              </a:rPr>
              <a:t> para entregar software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pacotes</a:t>
            </a:r>
            <a:r>
              <a:rPr lang="pt-PT" dirty="0">
                <a:latin typeface="Arial" pitchFamily="34" charset="0"/>
                <a:cs typeface="Arial" pitchFamily="34" charset="0"/>
              </a:rPr>
              <a:t> denominados “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containers</a:t>
            </a:r>
            <a:r>
              <a:rPr lang="pt-PT" dirty="0">
                <a:latin typeface="Arial" pitchFamily="34" charset="0"/>
                <a:cs typeface="Arial" pitchFamily="34" charset="0"/>
              </a:rPr>
              <a:t>”.</a:t>
            </a:r>
            <a:endParaRPr kumimoji="0" lang="pt-PT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RPC (remote procedure call): What's behind the technology? - IONOS">
            <a:extLst>
              <a:ext uri="{FF2B5EF4-FFF2-40B4-BE49-F238E27FC236}">
                <a16:creationId xmlns:a16="http://schemas.microsoft.com/office/drawing/2014/main" id="{96CE2582-0BCA-B770-389B-6A8F32FE7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4086" r="1903" b="11478"/>
          <a:stretch/>
        </p:blipFill>
        <p:spPr bwMode="auto">
          <a:xfrm>
            <a:off x="306388" y="4974215"/>
            <a:ext cx="2741612" cy="13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What Is Docker? A Beginner's Guide | JFrog">
            <a:extLst>
              <a:ext uri="{FF2B5EF4-FFF2-40B4-BE49-F238E27FC236}">
                <a16:creationId xmlns:a16="http://schemas.microsoft.com/office/drawing/2014/main" id="{5F2DD65F-9CB3-A7F8-2F3F-508F945C6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9746"/>
            <a:ext cx="2549106" cy="146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Nominatim - Examples - osm2pgsql">
            <a:extLst>
              <a:ext uri="{FF2B5EF4-FFF2-40B4-BE49-F238E27FC236}">
                <a16:creationId xmlns:a16="http://schemas.microsoft.com/office/drawing/2014/main" id="{9D1BF371-6B57-569E-B0DB-77A945C6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35131"/>
            <a:ext cx="2232837" cy="145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0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Criação do Schema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D9D5020-C7F7-77DD-E021-6A8CE03145E6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3773679" cy="523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Scripts da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criação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dos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schemas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Imagem 29" descr="Uma imagem com texto&#10;&#10;Descrição gerada automaticamente">
            <a:extLst>
              <a:ext uri="{FF2B5EF4-FFF2-40B4-BE49-F238E27FC236}">
                <a16:creationId xmlns:a16="http://schemas.microsoft.com/office/drawing/2014/main" id="{3F070CD5-C847-CE8B-1F58-BB3984729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8" y="1804689"/>
            <a:ext cx="4114730" cy="4062711"/>
          </a:xfrm>
          <a:prstGeom prst="rect">
            <a:avLst/>
          </a:prstGeom>
        </p:spPr>
      </p:pic>
      <p:pic>
        <p:nvPicPr>
          <p:cNvPr id="31" name="Imagem 30" descr="Uma imagem com texto, monitor, captura de ecrã, interior&#10;&#10;Descrição gerada automaticamente">
            <a:extLst>
              <a:ext uri="{FF2B5EF4-FFF2-40B4-BE49-F238E27FC236}">
                <a16:creationId xmlns:a16="http://schemas.microsoft.com/office/drawing/2014/main" id="{BAEDDE9B-F88B-93E4-9743-B977F568D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2"/>
          <a:stretch/>
        </p:blipFill>
        <p:spPr>
          <a:xfrm>
            <a:off x="374903" y="1792732"/>
            <a:ext cx="4115637" cy="2169668"/>
          </a:xfrm>
          <a:prstGeom prst="rect">
            <a:avLst/>
          </a:prstGeom>
        </p:spPr>
      </p:pic>
      <p:sp>
        <p:nvSpPr>
          <p:cNvPr id="32" name="Marcador de Posição de Conteúdo 2">
            <a:extLst>
              <a:ext uri="{FF2B5EF4-FFF2-40B4-BE49-F238E27FC236}">
                <a16:creationId xmlns:a16="http://schemas.microsoft.com/office/drawing/2014/main" id="{3AB31E20-B2A5-C31D-7D52-F22AA87E5E57}"/>
              </a:ext>
            </a:extLst>
          </p:cNvPr>
          <p:cNvSpPr txBox="1">
            <a:spLocks/>
          </p:cNvSpPr>
          <p:nvPr/>
        </p:nvSpPr>
        <p:spPr>
          <a:xfrm>
            <a:off x="7949962" y="1852482"/>
            <a:ext cx="885961" cy="52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pg-rel</a:t>
            </a:r>
          </a:p>
        </p:txBody>
      </p:sp>
      <p:sp>
        <p:nvSpPr>
          <p:cNvPr id="33" name="Marcador de Posição de Conteúdo 2">
            <a:extLst>
              <a:ext uri="{FF2B5EF4-FFF2-40B4-BE49-F238E27FC236}">
                <a16:creationId xmlns:a16="http://schemas.microsoft.com/office/drawing/2014/main" id="{3D72B0CE-526D-1C2D-A8D3-D25120E8BC52}"/>
              </a:ext>
            </a:extLst>
          </p:cNvPr>
          <p:cNvSpPr txBox="1">
            <a:spLocks/>
          </p:cNvSpPr>
          <p:nvPr/>
        </p:nvSpPr>
        <p:spPr>
          <a:xfrm>
            <a:off x="784084" y="1994910"/>
            <a:ext cx="947449" cy="709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pg-xml</a:t>
            </a:r>
          </a:p>
        </p:txBody>
      </p:sp>
    </p:spTree>
    <p:extLst>
      <p:ext uri="{BB962C8B-B14F-4D97-AF65-F5344CB8AC3E}">
        <p14:creationId xmlns:p14="http://schemas.microsoft.com/office/powerpoint/2010/main" val="392814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texto, monitor, interior, preto&#10;&#10;Descrição gerada automaticamente">
            <a:extLst>
              <a:ext uri="{FF2B5EF4-FFF2-40B4-BE49-F238E27FC236}">
                <a16:creationId xmlns:a16="http://schemas.microsoft.com/office/drawing/2014/main" id="{98956A5E-471A-23EB-2F2A-C25AC87CF5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3467714"/>
            <a:ext cx="5245930" cy="2828311"/>
          </a:xfrm>
          <a:prstGeom prst="rect">
            <a:avLst/>
          </a:prstGeom>
        </p:spPr>
      </p:pic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Criação do Schema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D9D5020-C7F7-77DD-E021-6A8CE03145E6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399654" cy="717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Ao dar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build</a:t>
            </a:r>
            <a:r>
              <a:rPr lang="pt-PT" dirty="0">
                <a:latin typeface="Arial" pitchFamily="34" charset="0"/>
                <a:cs typeface="Arial" pitchFamily="34" charset="0"/>
              </a:rPr>
              <a:t> no projeto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containers</a:t>
            </a:r>
            <a:r>
              <a:rPr lang="pt-PT" dirty="0">
                <a:latin typeface="Arial" pitchFamily="34" charset="0"/>
                <a:cs typeface="Arial" pitchFamily="34" charset="0"/>
              </a:rPr>
              <a:t> ficam a correr e são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criadas</a:t>
            </a:r>
            <a:r>
              <a:rPr lang="pt-PT" dirty="0">
                <a:latin typeface="Arial" pitchFamily="34" charset="0"/>
                <a:cs typeface="Arial" pitchFamily="34" charset="0"/>
              </a:rPr>
              <a:t> as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, monitor, captura de ecrã, preto&#10;&#10;Descrição gerada automaticamente">
            <a:extLst>
              <a:ext uri="{FF2B5EF4-FFF2-40B4-BE49-F238E27FC236}">
                <a16:creationId xmlns:a16="http://schemas.microsoft.com/office/drawing/2014/main" id="{C27D9FE4-AF54-59CD-DFD4-82158055D3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05783"/>
            <a:ext cx="4778375" cy="25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1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Criação do Schema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@Basilio Barbosa, Tiago Soares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1B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D9D5020-C7F7-77DD-E021-6A8CE03145E6}"/>
              </a:ext>
            </a:extLst>
          </p:cNvPr>
          <p:cNvSpPr txBox="1">
            <a:spLocks/>
          </p:cNvSpPr>
          <p:nvPr/>
        </p:nvSpPr>
        <p:spPr>
          <a:xfrm>
            <a:off x="493521" y="1187790"/>
            <a:ext cx="8229600" cy="190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Foram criados 2 </a:t>
            </a:r>
            <a:r>
              <a:rPr lang="pt-PT" b="1" dirty="0" err="1">
                <a:latin typeface="Arial" pitchFamily="34" charset="0"/>
                <a:cs typeface="Arial" pitchFamily="34" charset="0"/>
              </a:rPr>
              <a:t>schemas</a:t>
            </a:r>
            <a:r>
              <a:rPr lang="pt-PT" dirty="0">
                <a:latin typeface="Arial" pitchFamily="34" charset="0"/>
                <a:cs typeface="Arial" pitchFamily="34" charset="0"/>
              </a:rPr>
              <a:t>,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pg-xml</a:t>
            </a:r>
            <a:r>
              <a:rPr lang="pt-PT" dirty="0">
                <a:latin typeface="Arial" pitchFamily="34" charset="0"/>
                <a:cs typeface="Arial" pitchFamily="34" charset="0"/>
              </a:rPr>
              <a:t> servirá para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armazenar</a:t>
            </a:r>
            <a:r>
              <a:rPr lang="pt-PT" dirty="0">
                <a:latin typeface="Arial" pitchFamily="34" charset="0"/>
                <a:cs typeface="Arial" pitchFamily="34" charset="0"/>
              </a:rPr>
              <a:t> os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ficheiros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CSV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(usando uma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conversão de ficheiros</a:t>
            </a:r>
            <a:r>
              <a:rPr lang="pt-PT" dirty="0">
                <a:latin typeface="Arial" pitchFamily="34" charset="0"/>
                <a:cs typeface="Arial" pitchFamily="34" charset="0"/>
              </a:rPr>
              <a:t>)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tabelas</a:t>
            </a:r>
            <a:r>
              <a:rPr lang="pt-PT" dirty="0">
                <a:latin typeface="Arial" pitchFamily="34" charset="0"/>
                <a:cs typeface="Arial" pitchFamily="34" charset="0"/>
              </a:rPr>
              <a:t> e 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pg-rel</a:t>
            </a:r>
            <a:r>
              <a:rPr lang="pt-PT" dirty="0">
                <a:latin typeface="Arial" pitchFamily="34" charset="0"/>
                <a:cs typeface="Arial" pitchFamily="34" charset="0"/>
              </a:rPr>
              <a:t> servirá para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armazenar</a:t>
            </a:r>
            <a:r>
              <a:rPr lang="pt-PT" dirty="0">
                <a:latin typeface="Arial" pitchFamily="34" charset="0"/>
                <a:cs typeface="Arial" pitchFamily="34" charset="0"/>
              </a:rPr>
              <a:t> 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informação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contida no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XML</a:t>
            </a:r>
            <a:r>
              <a:rPr lang="pt-PT" dirty="0">
                <a:latin typeface="Arial" pitchFamily="34" charset="0"/>
                <a:cs typeface="Arial" pitchFamily="34" charset="0"/>
              </a:rPr>
              <a:t> em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tabelas relacionais</a:t>
            </a:r>
            <a:r>
              <a:rPr lang="pt-PT" dirty="0">
                <a:latin typeface="Arial" pitchFamily="34" charset="0"/>
                <a:cs typeface="Arial" pitchFamily="34" charset="0"/>
              </a:rPr>
              <a:t>.</a:t>
            </a: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79664BB3-21EB-63C6-2A91-1C84197C8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503" y="4391012"/>
            <a:ext cx="1589227" cy="1754177"/>
          </a:xfrm>
          <a:prstGeom prst="rect">
            <a:avLst/>
          </a:prstGeom>
        </p:spPr>
      </p:pic>
      <p:pic>
        <p:nvPicPr>
          <p:cNvPr id="18" name="Imagem 17" descr="Uma imagem com texto&#10;&#10;Descrição gerada automaticamente">
            <a:extLst>
              <a:ext uri="{FF2B5EF4-FFF2-40B4-BE49-F238E27FC236}">
                <a16:creationId xmlns:a16="http://schemas.microsoft.com/office/drawing/2014/main" id="{ADDBDF6E-1DC5-3E91-B463-4500FA10D6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605" y="4401796"/>
            <a:ext cx="954661" cy="1705031"/>
          </a:xfrm>
          <a:prstGeom prst="rect">
            <a:avLst/>
          </a:prstGeom>
        </p:spPr>
      </p:pic>
      <p:pic>
        <p:nvPicPr>
          <p:cNvPr id="20" name="Imagem 19" descr="Uma imagem com texto&#10;&#10;Descrição gerada automaticamente">
            <a:extLst>
              <a:ext uri="{FF2B5EF4-FFF2-40B4-BE49-F238E27FC236}">
                <a16:creationId xmlns:a16="http://schemas.microsoft.com/office/drawing/2014/main" id="{4723489E-5C51-EA96-E3B9-8358489BA6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95302"/>
            <a:ext cx="1589227" cy="1751004"/>
          </a:xfrm>
          <a:prstGeom prst="rect">
            <a:avLst/>
          </a:prstGeom>
        </p:spPr>
      </p:pic>
      <p:pic>
        <p:nvPicPr>
          <p:cNvPr id="22" name="Imagem 21" descr="Uma imagem com texto&#10;&#10;Descrição gerada automaticamente">
            <a:extLst>
              <a:ext uri="{FF2B5EF4-FFF2-40B4-BE49-F238E27FC236}">
                <a16:creationId xmlns:a16="http://schemas.microsoft.com/office/drawing/2014/main" id="{26E3A74D-0165-A872-BD16-F19557F634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593181"/>
            <a:ext cx="1586055" cy="1751004"/>
          </a:xfrm>
          <a:prstGeom prst="rect">
            <a:avLst/>
          </a:prstGeom>
        </p:spPr>
      </p:pic>
      <p:pic>
        <p:nvPicPr>
          <p:cNvPr id="24" name="Imagem 23" descr="Uma imagem com texto&#10;&#10;Descrição gerada automaticamente">
            <a:extLst>
              <a:ext uri="{FF2B5EF4-FFF2-40B4-BE49-F238E27FC236}">
                <a16:creationId xmlns:a16="http://schemas.microsoft.com/office/drawing/2014/main" id="{8AC4611A-B509-D876-54B1-A4E9786688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11" y="2591116"/>
            <a:ext cx="1596220" cy="17491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F7683B0-E164-DD05-7C87-FE11E774523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719" y="2590800"/>
            <a:ext cx="729948" cy="172814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CE7BB2-1260-63A0-3D15-010BD1D41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84" y="3683614"/>
            <a:ext cx="2578325" cy="131330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50CB3E5-AEA7-4B12-FFD9-888C4FB0ECB8}"/>
              </a:ext>
            </a:extLst>
          </p:cNvPr>
          <p:cNvSpPr/>
          <p:nvPr/>
        </p:nvSpPr>
        <p:spPr>
          <a:xfrm>
            <a:off x="3481676" y="3770979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069B782B-8C35-2B40-587A-7BD2DED916F1}"/>
              </a:ext>
            </a:extLst>
          </p:cNvPr>
          <p:cNvSpPr/>
          <p:nvPr/>
        </p:nvSpPr>
        <p:spPr>
          <a:xfrm>
            <a:off x="3468209" y="4632314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99250068-D34A-D46C-1A5B-7D8CD61B0678}"/>
              </a:ext>
            </a:extLst>
          </p:cNvPr>
          <p:cNvSpPr/>
          <p:nvPr/>
        </p:nvSpPr>
        <p:spPr>
          <a:xfrm>
            <a:off x="5218538" y="3132851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BE0EF52-9630-C556-4293-E9E417D0A2F8}"/>
              </a:ext>
            </a:extLst>
          </p:cNvPr>
          <p:cNvSpPr/>
          <p:nvPr/>
        </p:nvSpPr>
        <p:spPr>
          <a:xfrm>
            <a:off x="6927792" y="3132851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D53384A0-D7CF-18E6-4CFE-5DC9AD7E24EE}"/>
              </a:ext>
            </a:extLst>
          </p:cNvPr>
          <p:cNvSpPr/>
          <p:nvPr/>
        </p:nvSpPr>
        <p:spPr>
          <a:xfrm>
            <a:off x="5218538" y="4919217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AC15609D-6804-4119-FBC1-DF7FDC8CEF8B}"/>
              </a:ext>
            </a:extLst>
          </p:cNvPr>
          <p:cNvSpPr/>
          <p:nvPr/>
        </p:nvSpPr>
        <p:spPr>
          <a:xfrm>
            <a:off x="7049495" y="4919217"/>
            <a:ext cx="427444" cy="15056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876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5644</TotalTime>
  <Words>2363</Words>
  <Application>Microsoft Office PowerPoint</Application>
  <PresentationFormat>Apresentação no Ecrã (4:3)</PresentationFormat>
  <Paragraphs>246</Paragraphs>
  <Slides>33</Slides>
  <Notes>31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33</vt:i4>
      </vt:variant>
    </vt:vector>
  </HeadingPairs>
  <TitlesOfParts>
    <vt:vector size="37" baseType="lpstr">
      <vt:lpstr>Arial</vt:lpstr>
      <vt:lpstr>Calibri</vt:lpstr>
      <vt:lpstr>gg sans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Basilio Barbosa</cp:lastModifiedBy>
  <cp:revision>532</cp:revision>
  <cp:lastPrinted>2020-09-27T18:04:57Z</cp:lastPrinted>
  <dcterms:created xsi:type="dcterms:W3CDTF">2011-05-31T09:21:51Z</dcterms:created>
  <dcterms:modified xsi:type="dcterms:W3CDTF">2023-01-24T16:33:03Z</dcterms:modified>
</cp:coreProperties>
</file>